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90" r:id="rId3"/>
    <p:sldId id="375" r:id="rId4"/>
    <p:sldId id="328" r:id="rId5"/>
    <p:sldId id="355" r:id="rId6"/>
    <p:sldId id="376" r:id="rId7"/>
    <p:sldId id="377" r:id="rId8"/>
    <p:sldId id="378" r:id="rId9"/>
    <p:sldId id="337" r:id="rId10"/>
    <p:sldId id="338" r:id="rId11"/>
    <p:sldId id="339" r:id="rId12"/>
    <p:sldId id="343" r:id="rId13"/>
    <p:sldId id="340" r:id="rId14"/>
    <p:sldId id="341" r:id="rId15"/>
    <p:sldId id="342" r:id="rId16"/>
    <p:sldId id="344" r:id="rId17"/>
    <p:sldId id="345" r:id="rId18"/>
    <p:sldId id="347" r:id="rId19"/>
    <p:sldId id="35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A250"/>
    <a:srgbClr val="FFC7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0935" autoAdjust="0"/>
  </p:normalViewPr>
  <p:slideViewPr>
    <p:cSldViewPr snapToGrid="0">
      <p:cViewPr varScale="1">
        <p:scale>
          <a:sx n="71" d="100"/>
          <a:sy n="71" d="100"/>
        </p:scale>
        <p:origin x="210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F59F7F-A7D9-4D24-A733-F2437F298236}" type="datetimeFigureOut">
              <a:rPr lang="en-US" smtClean="0"/>
              <a:t>3/27/2024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B3A593-3E8F-4379-9F73-F236B8A380CB}" type="slidenum">
              <a:rPr lang="en-US" smtClean="0"/>
              <a:t>‹#›</a:t>
            </a:fld>
            <a:endParaRPr lang="en-US"/>
          </a:p>
        </p:txBody>
      </p:sp>
    </p:spTree>
    <p:extLst>
      <p:ext uri="{BB962C8B-B14F-4D97-AF65-F5344CB8AC3E}">
        <p14:creationId xmlns:p14="http://schemas.microsoft.com/office/powerpoint/2010/main" val="1844896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a:t>
            </a:fld>
            <a:endParaRPr lang="en-US"/>
          </a:p>
        </p:txBody>
      </p:sp>
    </p:spTree>
    <p:extLst>
      <p:ext uri="{BB962C8B-B14F-4D97-AF65-F5344CB8AC3E}">
        <p14:creationId xmlns:p14="http://schemas.microsoft.com/office/powerpoint/2010/main" val="1575390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https://platform.openai.com/tokenizer</a:t>
            </a:r>
          </a:p>
          <a:p>
            <a:endParaRPr lang="en-US" dirty="0"/>
          </a:p>
          <a:p>
            <a:r>
              <a:rPr lang="en-US" dirty="0"/>
              <a:t>At the time of this presentation, Anthropic didn’t have a reliable way to get the tokens generated.</a:t>
            </a:r>
          </a:p>
        </p:txBody>
      </p:sp>
      <p:sp>
        <p:nvSpPr>
          <p:cNvPr id="4" name="Slide Number Placeholder 3"/>
          <p:cNvSpPr>
            <a:spLocks noGrp="1"/>
          </p:cNvSpPr>
          <p:nvPr>
            <p:ph type="sldNum" sz="quarter" idx="5"/>
          </p:nvPr>
        </p:nvSpPr>
        <p:spPr/>
        <p:txBody>
          <a:bodyPr/>
          <a:lstStyle/>
          <a:p>
            <a:fld id="{87B3A593-3E8F-4379-9F73-F236B8A380CB}" type="slidenum">
              <a:rPr lang="en-US" smtClean="0"/>
              <a:t>12</a:t>
            </a:fld>
            <a:endParaRPr lang="en-US"/>
          </a:p>
        </p:txBody>
      </p:sp>
    </p:spTree>
    <p:extLst>
      <p:ext uri="{BB962C8B-B14F-4D97-AF65-F5344CB8AC3E}">
        <p14:creationId xmlns:p14="http://schemas.microsoft.com/office/powerpoint/2010/main" val="3597098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CDC7"/>
                </a:solidFill>
                <a:effectLst/>
                <a:latin typeface="source-serif-pro"/>
              </a:rPr>
              <a:t>The language model can only understand and generate text using the tokens in its vocabulary. So, the vocabulary contains all the words or sub-words that the language model knows.</a:t>
            </a:r>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13</a:t>
            </a:fld>
            <a:endParaRPr lang="en-US"/>
          </a:p>
        </p:txBody>
      </p:sp>
    </p:spTree>
    <p:extLst>
      <p:ext uri="{BB962C8B-B14F-4D97-AF65-F5344CB8AC3E}">
        <p14:creationId xmlns:p14="http://schemas.microsoft.com/office/powerpoint/2010/main" val="4048660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CDC7"/>
                </a:solidFill>
                <a:effectLst/>
                <a:latin typeface="source-serif-pro"/>
              </a:rPr>
              <a:t>Positional embeddings are the same size as token embeddings and treated similarly (i.e., they are stored as part of the language model and trained along with other model parameters). Instead of associating an embedding with each unique token, however, we associate an embedding with each unique position that can exist within a tokenized input. Knowing not just the “words” but the position of those “words” give context to the meaning of a string of “words” </a:t>
            </a:r>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14</a:t>
            </a:fld>
            <a:endParaRPr lang="en-US"/>
          </a:p>
        </p:txBody>
      </p:sp>
    </p:spTree>
    <p:extLst>
      <p:ext uri="{BB962C8B-B14F-4D97-AF65-F5344CB8AC3E}">
        <p14:creationId xmlns:p14="http://schemas.microsoft.com/office/powerpoint/2010/main" val="3390413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https://medium.com/mlearning-ai/an-illustration-of-next-word-prediction-with-state-of-the-art-network-architectures-like-bert-gpt-c0af02921f17</a:t>
            </a:r>
          </a:p>
        </p:txBody>
      </p:sp>
      <p:sp>
        <p:nvSpPr>
          <p:cNvPr id="4" name="Slide Number Placeholder 3"/>
          <p:cNvSpPr>
            <a:spLocks noGrp="1"/>
          </p:cNvSpPr>
          <p:nvPr>
            <p:ph type="sldNum" sz="quarter" idx="5"/>
          </p:nvPr>
        </p:nvSpPr>
        <p:spPr/>
        <p:txBody>
          <a:bodyPr/>
          <a:lstStyle/>
          <a:p>
            <a:fld id="{87B3A593-3E8F-4379-9F73-F236B8A380CB}" type="slidenum">
              <a:rPr lang="en-US" smtClean="0"/>
              <a:t>16</a:t>
            </a:fld>
            <a:endParaRPr lang="en-US"/>
          </a:p>
        </p:txBody>
      </p:sp>
    </p:spTree>
    <p:extLst>
      <p:ext uri="{BB962C8B-B14F-4D97-AF65-F5344CB8AC3E}">
        <p14:creationId xmlns:p14="http://schemas.microsoft.com/office/powerpoint/2010/main" val="3603364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2</a:t>
            </a:fld>
            <a:endParaRPr lang="en-US"/>
          </a:p>
        </p:txBody>
      </p:sp>
    </p:spTree>
    <p:extLst>
      <p:ext uri="{BB962C8B-B14F-4D97-AF65-F5344CB8AC3E}">
        <p14:creationId xmlns:p14="http://schemas.microsoft.com/office/powerpoint/2010/main" val="3378681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5E5E2"/>
                </a:solidFill>
                <a:effectLst/>
                <a:latin typeface="__styreneB_5d855b"/>
              </a:rPr>
              <a:t>Put everything above this line in a text code block</a:t>
            </a:r>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3</a:t>
            </a:fld>
            <a:endParaRPr lang="en-US"/>
          </a:p>
        </p:txBody>
      </p:sp>
    </p:spTree>
    <p:extLst>
      <p:ext uri="{BB962C8B-B14F-4D97-AF65-F5344CB8AC3E}">
        <p14:creationId xmlns:p14="http://schemas.microsoft.com/office/powerpoint/2010/main" val="2172611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3A593-3E8F-4379-9F73-F236B8A380CB}" type="slidenum">
              <a:rPr lang="en-US" smtClean="0"/>
              <a:t>4</a:t>
            </a:fld>
            <a:endParaRPr lang="en-US"/>
          </a:p>
        </p:txBody>
      </p:sp>
    </p:spTree>
    <p:extLst>
      <p:ext uri="{BB962C8B-B14F-4D97-AF65-F5344CB8AC3E}">
        <p14:creationId xmlns:p14="http://schemas.microsoft.com/office/powerpoint/2010/main" val="2355305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https://www.anthropic.com/news/claude-3-family</a:t>
            </a:r>
          </a:p>
        </p:txBody>
      </p:sp>
      <p:sp>
        <p:nvSpPr>
          <p:cNvPr id="4" name="Slide Number Placeholder 3"/>
          <p:cNvSpPr>
            <a:spLocks noGrp="1"/>
          </p:cNvSpPr>
          <p:nvPr>
            <p:ph type="sldNum" sz="quarter" idx="5"/>
          </p:nvPr>
        </p:nvSpPr>
        <p:spPr/>
        <p:txBody>
          <a:bodyPr/>
          <a:lstStyle/>
          <a:p>
            <a:fld id="{87B3A593-3E8F-4379-9F73-F236B8A380CB}" type="slidenum">
              <a:rPr lang="en-US" smtClean="0"/>
              <a:t>5</a:t>
            </a:fld>
            <a:endParaRPr lang="en-US"/>
          </a:p>
        </p:txBody>
      </p:sp>
    </p:spTree>
    <p:extLst>
      <p:ext uri="{BB962C8B-B14F-4D97-AF65-F5344CB8AC3E}">
        <p14:creationId xmlns:p14="http://schemas.microsoft.com/office/powerpoint/2010/main" val="3637214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https://docs.anthropic.com/claude/docs/intro-to-prompting</a:t>
            </a:r>
          </a:p>
        </p:txBody>
      </p:sp>
      <p:sp>
        <p:nvSpPr>
          <p:cNvPr id="4" name="Slide Number Placeholder 3"/>
          <p:cNvSpPr>
            <a:spLocks noGrp="1"/>
          </p:cNvSpPr>
          <p:nvPr>
            <p:ph type="sldNum" sz="quarter" idx="5"/>
          </p:nvPr>
        </p:nvSpPr>
        <p:spPr/>
        <p:txBody>
          <a:bodyPr/>
          <a:lstStyle/>
          <a:p>
            <a:fld id="{87B3A593-3E8F-4379-9F73-F236B8A380CB}" type="slidenum">
              <a:rPr lang="en-US" smtClean="0"/>
              <a:t>7</a:t>
            </a:fld>
            <a:endParaRPr lang="en-US"/>
          </a:p>
        </p:txBody>
      </p:sp>
    </p:spTree>
    <p:extLst>
      <p:ext uri="{BB962C8B-B14F-4D97-AF65-F5344CB8AC3E}">
        <p14:creationId xmlns:p14="http://schemas.microsoft.com/office/powerpoint/2010/main" val="3575001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Context windows are measured in tokens.</a:t>
            </a:r>
          </a:p>
          <a:p>
            <a:endParaRPr lang="en-US" dirty="0"/>
          </a:p>
          <a:p>
            <a:r>
              <a:rPr lang="en-US" dirty="0"/>
              <a:t>https://docs.anthropic.com/claude/docs/intro-to-prompting</a:t>
            </a:r>
          </a:p>
          <a:p>
            <a:r>
              <a:rPr lang="en-US" dirty="0"/>
              <a:t>https://docs.anthropic.com/claude/docs/glossary#context-window</a:t>
            </a:r>
          </a:p>
          <a:p>
            <a:r>
              <a:rPr lang="en-US" dirty="0"/>
              <a:t>https://docs.anthropic.com/claude/docs/models-overview#model-comparison</a:t>
            </a:r>
          </a:p>
        </p:txBody>
      </p:sp>
      <p:sp>
        <p:nvSpPr>
          <p:cNvPr id="4" name="Slide Number Placeholder 3"/>
          <p:cNvSpPr>
            <a:spLocks noGrp="1"/>
          </p:cNvSpPr>
          <p:nvPr>
            <p:ph type="sldNum" sz="quarter" idx="5"/>
          </p:nvPr>
        </p:nvSpPr>
        <p:spPr/>
        <p:txBody>
          <a:bodyPr/>
          <a:lstStyle/>
          <a:p>
            <a:fld id="{87B3A593-3E8F-4379-9F73-F236B8A380CB}" type="slidenum">
              <a:rPr lang="en-US" smtClean="0"/>
              <a:t>8</a:t>
            </a:fld>
            <a:endParaRPr lang="en-US"/>
          </a:p>
        </p:txBody>
      </p:sp>
    </p:spTree>
    <p:extLst>
      <p:ext uri="{BB962C8B-B14F-4D97-AF65-F5344CB8AC3E}">
        <p14:creationId xmlns:p14="http://schemas.microsoft.com/office/powerpoint/2010/main" val="1174876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computer understands human language, they just understand ones and zeroes</a:t>
            </a:r>
          </a:p>
        </p:txBody>
      </p:sp>
      <p:sp>
        <p:nvSpPr>
          <p:cNvPr id="4" name="Slide Number Placeholder 3"/>
          <p:cNvSpPr>
            <a:spLocks noGrp="1"/>
          </p:cNvSpPr>
          <p:nvPr>
            <p:ph type="sldNum" sz="quarter" idx="5"/>
          </p:nvPr>
        </p:nvSpPr>
        <p:spPr/>
        <p:txBody>
          <a:bodyPr/>
          <a:lstStyle/>
          <a:p>
            <a:fld id="{87B3A593-3E8F-4379-9F73-F236B8A380CB}" type="slidenum">
              <a:rPr lang="en-US" smtClean="0"/>
              <a:t>10</a:t>
            </a:fld>
            <a:endParaRPr lang="en-US"/>
          </a:p>
        </p:txBody>
      </p:sp>
    </p:spTree>
    <p:extLst>
      <p:ext uri="{BB962C8B-B14F-4D97-AF65-F5344CB8AC3E}">
        <p14:creationId xmlns:p14="http://schemas.microsoft.com/office/powerpoint/2010/main" val="2907696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https://medium.com/@akash.kesrwani99/understanding-next-token-prediction-concept-to-code-1st-part-7054dabda347</a:t>
            </a:r>
          </a:p>
        </p:txBody>
      </p:sp>
      <p:sp>
        <p:nvSpPr>
          <p:cNvPr id="4" name="Slide Number Placeholder 3"/>
          <p:cNvSpPr>
            <a:spLocks noGrp="1"/>
          </p:cNvSpPr>
          <p:nvPr>
            <p:ph type="sldNum" sz="quarter" idx="5"/>
          </p:nvPr>
        </p:nvSpPr>
        <p:spPr/>
        <p:txBody>
          <a:bodyPr/>
          <a:lstStyle/>
          <a:p>
            <a:fld id="{87B3A593-3E8F-4379-9F73-F236B8A380CB}" type="slidenum">
              <a:rPr lang="en-US" smtClean="0"/>
              <a:t>11</a:t>
            </a:fld>
            <a:endParaRPr lang="en-US"/>
          </a:p>
        </p:txBody>
      </p:sp>
    </p:spTree>
    <p:extLst>
      <p:ext uri="{BB962C8B-B14F-4D97-AF65-F5344CB8AC3E}">
        <p14:creationId xmlns:p14="http://schemas.microsoft.com/office/powerpoint/2010/main" val="16124215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3/27/2024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3/27/2024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6AA558-E6E3-1E6B-0333-0E4FE0BE89F0}"/>
              </a:ext>
            </a:extLst>
          </p:cNvPr>
          <p:cNvPicPr>
            <a:picLocks noChangeAspect="1"/>
          </p:cNvPicPr>
          <p:nvPr/>
        </p:nvPicPr>
        <p:blipFill>
          <a:blip r:embed="rId3"/>
          <a:stretch>
            <a:fillRect/>
          </a:stretch>
        </p:blipFill>
        <p:spPr>
          <a:xfrm>
            <a:off x="5250715" y="0"/>
            <a:ext cx="6858000" cy="6858000"/>
          </a:xfrm>
          <a:prstGeom prst="rect">
            <a:avLst/>
          </a:prstGeom>
        </p:spPr>
      </p:pic>
      <p:sp>
        <p:nvSpPr>
          <p:cNvPr id="2" name="Title 1">
            <a:extLst>
              <a:ext uri="{FF2B5EF4-FFF2-40B4-BE49-F238E27FC236}">
                <a16:creationId xmlns:a16="http://schemas.microsoft.com/office/drawing/2014/main" id="{7F12850B-1A1D-5FD3-66C1-3E27164B8A32}"/>
              </a:ext>
            </a:extLst>
          </p:cNvPr>
          <p:cNvSpPr>
            <a:spLocks noGrp="1"/>
          </p:cNvSpPr>
          <p:nvPr>
            <p:ph type="ctrTitle"/>
          </p:nvPr>
        </p:nvSpPr>
        <p:spPr>
          <a:xfrm>
            <a:off x="1397973" y="1685264"/>
            <a:ext cx="8791575" cy="3721396"/>
          </a:xfrm>
        </p:spPr>
        <p:txBody>
          <a:bodyPr>
            <a:normAutofit fontScale="90000"/>
          </a:bodyPr>
          <a:lstStyle/>
          <a:p>
            <a:r>
              <a:rPr lang="en-US" dirty="0"/>
              <a:t>Prompt</a:t>
            </a:r>
            <a:br>
              <a:rPr lang="en-US" dirty="0"/>
            </a:br>
            <a:r>
              <a:rPr lang="en-US" dirty="0"/>
              <a:t>Engineering</a:t>
            </a:r>
            <a:br>
              <a:rPr lang="en-US" dirty="0"/>
            </a:br>
            <a:r>
              <a:rPr lang="en-US" sz="3200" dirty="0"/>
              <a:t>with</a:t>
            </a:r>
            <a:br>
              <a:rPr lang="en-US" dirty="0"/>
            </a:br>
            <a:r>
              <a:rPr lang="en-US" dirty="0"/>
              <a:t>Anthropic</a:t>
            </a:r>
            <a:br>
              <a:rPr lang="en-US" dirty="0"/>
            </a:br>
            <a:r>
              <a:rPr lang="en-US" dirty="0"/>
              <a:t>Claude 3 Opus</a:t>
            </a:r>
            <a:br>
              <a:rPr lang="en-US" dirty="0"/>
            </a:br>
            <a:endParaRPr lang="en-US" dirty="0"/>
          </a:p>
        </p:txBody>
      </p:sp>
      <p:pic>
        <p:nvPicPr>
          <p:cNvPr id="5" name="Picture 4">
            <a:extLst>
              <a:ext uri="{FF2B5EF4-FFF2-40B4-BE49-F238E27FC236}">
                <a16:creationId xmlns:a16="http://schemas.microsoft.com/office/drawing/2014/main" id="{BEE43E24-5182-7F92-9F9B-B00D4F7209C5}"/>
              </a:ext>
            </a:extLst>
          </p:cNvPr>
          <p:cNvPicPr>
            <a:picLocks noChangeAspect="1"/>
          </p:cNvPicPr>
          <p:nvPr/>
        </p:nvPicPr>
        <p:blipFill>
          <a:blip r:embed="rId4"/>
          <a:stretch>
            <a:fillRect/>
          </a:stretch>
        </p:blipFill>
        <p:spPr>
          <a:xfrm>
            <a:off x="10648510" y="5397794"/>
            <a:ext cx="1460205" cy="1460205"/>
          </a:xfrm>
          <a:prstGeom prst="rect">
            <a:avLst/>
          </a:prstGeom>
        </p:spPr>
      </p:pic>
    </p:spTree>
    <p:extLst>
      <p:ext uri="{BB962C8B-B14F-4D97-AF65-F5344CB8AC3E}">
        <p14:creationId xmlns:p14="http://schemas.microsoft.com/office/powerpoint/2010/main" val="1240538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11">
            <a:extLst>
              <a:ext uri="{FF2B5EF4-FFF2-40B4-BE49-F238E27FC236}">
                <a16:creationId xmlns:a16="http://schemas.microsoft.com/office/drawing/2014/main" id="{3C7E450B-85AE-18CA-2942-9EA990F5444E}"/>
              </a:ext>
            </a:extLst>
          </p:cNvPr>
          <p:cNvGraphicFramePr>
            <a:graphicFrameLocks noGrp="1"/>
          </p:cNvGraphicFramePr>
          <p:nvPr/>
        </p:nvGraphicFramePr>
        <p:xfrm>
          <a:off x="1340964" y="4696108"/>
          <a:ext cx="9906000" cy="1757634"/>
        </p:xfrm>
        <a:graphic>
          <a:graphicData uri="http://schemas.openxmlformats.org/drawingml/2006/table">
            <a:tbl>
              <a:tblPr>
                <a:tableStyleId>{775DCB02-9BB8-47FD-8907-85C794F793BA}</a:tableStyleId>
              </a:tblPr>
              <a:tblGrid>
                <a:gridCol w="1238250">
                  <a:extLst>
                    <a:ext uri="{9D8B030D-6E8A-4147-A177-3AD203B41FA5}">
                      <a16:colId xmlns:a16="http://schemas.microsoft.com/office/drawing/2014/main" val="1735408670"/>
                    </a:ext>
                  </a:extLst>
                </a:gridCol>
                <a:gridCol w="1238250">
                  <a:extLst>
                    <a:ext uri="{9D8B030D-6E8A-4147-A177-3AD203B41FA5}">
                      <a16:colId xmlns:a16="http://schemas.microsoft.com/office/drawing/2014/main" val="3361725341"/>
                    </a:ext>
                  </a:extLst>
                </a:gridCol>
                <a:gridCol w="1238250">
                  <a:extLst>
                    <a:ext uri="{9D8B030D-6E8A-4147-A177-3AD203B41FA5}">
                      <a16:colId xmlns:a16="http://schemas.microsoft.com/office/drawing/2014/main" val="1849465320"/>
                    </a:ext>
                  </a:extLst>
                </a:gridCol>
                <a:gridCol w="1238250">
                  <a:extLst>
                    <a:ext uri="{9D8B030D-6E8A-4147-A177-3AD203B41FA5}">
                      <a16:colId xmlns:a16="http://schemas.microsoft.com/office/drawing/2014/main" val="4198990740"/>
                    </a:ext>
                  </a:extLst>
                </a:gridCol>
                <a:gridCol w="1238250">
                  <a:extLst>
                    <a:ext uri="{9D8B030D-6E8A-4147-A177-3AD203B41FA5}">
                      <a16:colId xmlns:a16="http://schemas.microsoft.com/office/drawing/2014/main" val="2864040711"/>
                    </a:ext>
                  </a:extLst>
                </a:gridCol>
                <a:gridCol w="1238250">
                  <a:extLst>
                    <a:ext uri="{9D8B030D-6E8A-4147-A177-3AD203B41FA5}">
                      <a16:colId xmlns:a16="http://schemas.microsoft.com/office/drawing/2014/main" val="1399898681"/>
                    </a:ext>
                  </a:extLst>
                </a:gridCol>
                <a:gridCol w="1238250">
                  <a:extLst>
                    <a:ext uri="{9D8B030D-6E8A-4147-A177-3AD203B41FA5}">
                      <a16:colId xmlns:a16="http://schemas.microsoft.com/office/drawing/2014/main" val="4133028094"/>
                    </a:ext>
                  </a:extLst>
                </a:gridCol>
                <a:gridCol w="1238250">
                  <a:extLst>
                    <a:ext uri="{9D8B030D-6E8A-4147-A177-3AD203B41FA5}">
                      <a16:colId xmlns:a16="http://schemas.microsoft.com/office/drawing/2014/main" val="3330058846"/>
                    </a:ext>
                  </a:extLst>
                </a:gridCol>
              </a:tblGrid>
              <a:tr h="190021">
                <a:tc>
                  <a:txBody>
                    <a:bodyPr/>
                    <a:lstStyle/>
                    <a:p>
                      <a:pPr algn="ctr"/>
                      <a:r>
                        <a:rPr lang="en-US" sz="2000" dirty="0">
                          <a:effectLst/>
                        </a:rPr>
                        <a:t>Characters</a:t>
                      </a:r>
                    </a:p>
                  </a:txBody>
                  <a:tcPr marL="38939" marR="38939" marT="38939" marB="38939" anchor="ctr">
                    <a:solidFill>
                      <a:srgbClr val="F8A250"/>
                    </a:solidFill>
                  </a:tcPr>
                </a:tc>
                <a:tc>
                  <a:txBody>
                    <a:bodyPr/>
                    <a:lstStyle/>
                    <a:p>
                      <a:pPr algn="ctr"/>
                      <a:r>
                        <a:rPr lang="en-US" sz="2000" dirty="0">
                          <a:effectLst/>
                        </a:rPr>
                        <a:t>C</a:t>
                      </a:r>
                    </a:p>
                  </a:txBody>
                  <a:tcPr marL="38939" marR="38939" marT="38939" marB="38939" anchor="ctr">
                    <a:solidFill>
                      <a:srgbClr val="FFC773"/>
                    </a:solidFill>
                  </a:tcPr>
                </a:tc>
                <a:tc>
                  <a:txBody>
                    <a:bodyPr/>
                    <a:lstStyle/>
                    <a:p>
                      <a:pPr algn="ctr"/>
                      <a:r>
                        <a:rPr lang="en-US" sz="2000">
                          <a:effectLst/>
                        </a:rPr>
                        <a:t>h</a:t>
                      </a:r>
                    </a:p>
                  </a:txBody>
                  <a:tcPr marL="38939" marR="38939" marT="38939" marB="38939" anchor="ctr">
                    <a:solidFill>
                      <a:srgbClr val="FFC773"/>
                    </a:solidFill>
                  </a:tcPr>
                </a:tc>
                <a:tc>
                  <a:txBody>
                    <a:bodyPr/>
                    <a:lstStyle/>
                    <a:p>
                      <a:pPr algn="ctr"/>
                      <a:r>
                        <a:rPr lang="en-US" sz="2000">
                          <a:effectLst/>
                        </a:rPr>
                        <a:t>a</a:t>
                      </a:r>
                    </a:p>
                  </a:txBody>
                  <a:tcPr marL="38939" marR="38939" marT="38939" marB="38939" anchor="ctr">
                    <a:solidFill>
                      <a:srgbClr val="FFC773"/>
                    </a:solidFill>
                  </a:tcPr>
                </a:tc>
                <a:tc>
                  <a:txBody>
                    <a:bodyPr/>
                    <a:lstStyle/>
                    <a:p>
                      <a:pPr algn="ctr"/>
                      <a:r>
                        <a:rPr lang="en-US" sz="2000">
                          <a:effectLst/>
                        </a:rPr>
                        <a:t>t</a:t>
                      </a:r>
                    </a:p>
                  </a:txBody>
                  <a:tcPr marL="38939" marR="38939" marT="38939" marB="38939" anchor="ctr">
                    <a:solidFill>
                      <a:srgbClr val="FFC773"/>
                    </a:solidFill>
                  </a:tcPr>
                </a:tc>
                <a:tc>
                  <a:txBody>
                    <a:bodyPr/>
                    <a:lstStyle/>
                    <a:p>
                      <a:pPr algn="ctr"/>
                      <a:r>
                        <a:rPr lang="en-US" sz="2000">
                          <a:effectLst/>
                        </a:rPr>
                        <a:t>G</a:t>
                      </a:r>
                    </a:p>
                  </a:txBody>
                  <a:tcPr marL="38939" marR="38939" marT="38939" marB="38939" anchor="ctr">
                    <a:solidFill>
                      <a:srgbClr val="FFC773"/>
                    </a:solidFill>
                  </a:tcPr>
                </a:tc>
                <a:tc>
                  <a:txBody>
                    <a:bodyPr/>
                    <a:lstStyle/>
                    <a:p>
                      <a:pPr algn="ctr"/>
                      <a:r>
                        <a:rPr lang="en-US" sz="2000">
                          <a:effectLst/>
                        </a:rPr>
                        <a:t>P</a:t>
                      </a:r>
                    </a:p>
                  </a:txBody>
                  <a:tcPr marL="38939" marR="38939" marT="38939" marB="38939" anchor="ctr">
                    <a:solidFill>
                      <a:srgbClr val="FFC773"/>
                    </a:solidFill>
                  </a:tcPr>
                </a:tc>
                <a:tc>
                  <a:txBody>
                    <a:bodyPr/>
                    <a:lstStyle/>
                    <a:p>
                      <a:pPr algn="ctr"/>
                      <a:r>
                        <a:rPr lang="en-US" sz="2000" dirty="0">
                          <a:effectLst/>
                        </a:rPr>
                        <a:t>T</a:t>
                      </a:r>
                    </a:p>
                  </a:txBody>
                  <a:tcPr marL="38939" marR="38939" marT="38939" marB="38939" anchor="ctr">
                    <a:solidFill>
                      <a:srgbClr val="FFC773"/>
                    </a:solidFill>
                  </a:tcPr>
                </a:tc>
                <a:extLst>
                  <a:ext uri="{0D108BD9-81ED-4DB2-BD59-A6C34878D82A}">
                    <a16:rowId xmlns:a16="http://schemas.microsoft.com/office/drawing/2014/main" val="2702996208"/>
                  </a:ext>
                </a:extLst>
              </a:tr>
              <a:tr h="190021">
                <a:tc>
                  <a:txBody>
                    <a:bodyPr/>
                    <a:lstStyle/>
                    <a:p>
                      <a:pPr algn="ctr"/>
                      <a:r>
                        <a:rPr lang="en-US" sz="2000" dirty="0">
                          <a:effectLst/>
                        </a:rPr>
                        <a:t>ASCII Values</a:t>
                      </a:r>
                    </a:p>
                  </a:txBody>
                  <a:tcPr marL="38939" marR="38939" marT="38939" marB="38939" anchor="ctr">
                    <a:solidFill>
                      <a:srgbClr val="F8A250"/>
                    </a:solidFill>
                  </a:tcPr>
                </a:tc>
                <a:tc>
                  <a:txBody>
                    <a:bodyPr/>
                    <a:lstStyle/>
                    <a:p>
                      <a:pPr algn="ctr"/>
                      <a:r>
                        <a:rPr lang="en-US" sz="2000" dirty="0">
                          <a:effectLst/>
                        </a:rPr>
                        <a:t>67</a:t>
                      </a:r>
                    </a:p>
                  </a:txBody>
                  <a:tcPr marL="38939" marR="38939" marT="38939" marB="38939" anchor="ctr">
                    <a:solidFill>
                      <a:srgbClr val="FFC773"/>
                    </a:solidFill>
                  </a:tcPr>
                </a:tc>
                <a:tc>
                  <a:txBody>
                    <a:bodyPr/>
                    <a:lstStyle/>
                    <a:p>
                      <a:pPr algn="ctr"/>
                      <a:r>
                        <a:rPr lang="en-US" sz="2000">
                          <a:effectLst/>
                        </a:rPr>
                        <a:t>104</a:t>
                      </a:r>
                    </a:p>
                  </a:txBody>
                  <a:tcPr marL="38939" marR="38939" marT="38939" marB="38939" anchor="ctr">
                    <a:solidFill>
                      <a:srgbClr val="FFC773"/>
                    </a:solidFill>
                  </a:tcPr>
                </a:tc>
                <a:tc>
                  <a:txBody>
                    <a:bodyPr/>
                    <a:lstStyle/>
                    <a:p>
                      <a:pPr algn="ctr"/>
                      <a:r>
                        <a:rPr lang="en-US" sz="2000">
                          <a:effectLst/>
                        </a:rPr>
                        <a:t>97</a:t>
                      </a:r>
                    </a:p>
                  </a:txBody>
                  <a:tcPr marL="38939" marR="38939" marT="38939" marB="38939" anchor="ctr">
                    <a:solidFill>
                      <a:srgbClr val="FFC773"/>
                    </a:solidFill>
                  </a:tcPr>
                </a:tc>
                <a:tc>
                  <a:txBody>
                    <a:bodyPr/>
                    <a:lstStyle/>
                    <a:p>
                      <a:pPr algn="ctr"/>
                      <a:r>
                        <a:rPr lang="en-US" sz="2000" dirty="0">
                          <a:effectLst/>
                        </a:rPr>
                        <a:t>116</a:t>
                      </a:r>
                    </a:p>
                  </a:txBody>
                  <a:tcPr marL="38939" marR="38939" marT="38939" marB="38939" anchor="ctr">
                    <a:solidFill>
                      <a:srgbClr val="FFC773"/>
                    </a:solidFill>
                  </a:tcPr>
                </a:tc>
                <a:tc>
                  <a:txBody>
                    <a:bodyPr/>
                    <a:lstStyle/>
                    <a:p>
                      <a:pPr algn="ctr"/>
                      <a:r>
                        <a:rPr lang="en-US" sz="2000">
                          <a:effectLst/>
                        </a:rPr>
                        <a:t>71</a:t>
                      </a:r>
                    </a:p>
                  </a:txBody>
                  <a:tcPr marL="38939" marR="38939" marT="38939" marB="38939" anchor="ctr">
                    <a:solidFill>
                      <a:srgbClr val="FFC773"/>
                    </a:solidFill>
                  </a:tcPr>
                </a:tc>
                <a:tc>
                  <a:txBody>
                    <a:bodyPr/>
                    <a:lstStyle/>
                    <a:p>
                      <a:pPr algn="ctr"/>
                      <a:r>
                        <a:rPr lang="en-US" sz="2000">
                          <a:effectLst/>
                        </a:rPr>
                        <a:t>80</a:t>
                      </a:r>
                    </a:p>
                  </a:txBody>
                  <a:tcPr marL="38939" marR="38939" marT="38939" marB="38939" anchor="ctr">
                    <a:solidFill>
                      <a:srgbClr val="FFC773"/>
                    </a:solidFill>
                  </a:tcPr>
                </a:tc>
                <a:tc>
                  <a:txBody>
                    <a:bodyPr/>
                    <a:lstStyle/>
                    <a:p>
                      <a:pPr algn="ctr"/>
                      <a:r>
                        <a:rPr lang="en-US" sz="2000" dirty="0">
                          <a:effectLst/>
                        </a:rPr>
                        <a:t>84</a:t>
                      </a:r>
                    </a:p>
                  </a:txBody>
                  <a:tcPr marL="38939" marR="38939" marT="38939" marB="38939" anchor="ctr">
                    <a:solidFill>
                      <a:srgbClr val="FFC773"/>
                    </a:solidFill>
                  </a:tcPr>
                </a:tc>
                <a:extLst>
                  <a:ext uri="{0D108BD9-81ED-4DB2-BD59-A6C34878D82A}">
                    <a16:rowId xmlns:a16="http://schemas.microsoft.com/office/drawing/2014/main" val="3218847097"/>
                  </a:ext>
                </a:extLst>
              </a:tr>
              <a:tr h="190021">
                <a:tc>
                  <a:txBody>
                    <a:bodyPr/>
                    <a:lstStyle/>
                    <a:p>
                      <a:pPr algn="ctr"/>
                      <a:r>
                        <a:rPr lang="en-US" sz="2000" dirty="0">
                          <a:effectLst/>
                        </a:rPr>
                        <a:t>Binary Values</a:t>
                      </a:r>
                    </a:p>
                  </a:txBody>
                  <a:tcPr marL="38939" marR="38939" marT="38939" marB="38939" anchor="ctr">
                    <a:solidFill>
                      <a:srgbClr val="F8A250"/>
                    </a:solidFill>
                  </a:tcPr>
                </a:tc>
                <a:tc>
                  <a:txBody>
                    <a:bodyPr/>
                    <a:lstStyle/>
                    <a:p>
                      <a:pPr algn="ctr"/>
                      <a:r>
                        <a:rPr lang="en-US" sz="2000">
                          <a:effectLst/>
                        </a:rPr>
                        <a:t>01000011</a:t>
                      </a:r>
                    </a:p>
                  </a:txBody>
                  <a:tcPr marL="38939" marR="38939" marT="38939" marB="38939" anchor="ctr">
                    <a:solidFill>
                      <a:srgbClr val="FFC773"/>
                    </a:solidFill>
                  </a:tcPr>
                </a:tc>
                <a:tc>
                  <a:txBody>
                    <a:bodyPr/>
                    <a:lstStyle/>
                    <a:p>
                      <a:pPr algn="ctr"/>
                      <a:r>
                        <a:rPr lang="en-US" sz="2000">
                          <a:effectLst/>
                        </a:rPr>
                        <a:t>01101000</a:t>
                      </a:r>
                    </a:p>
                  </a:txBody>
                  <a:tcPr marL="38939" marR="38939" marT="38939" marB="38939" anchor="ctr">
                    <a:solidFill>
                      <a:srgbClr val="FFC773"/>
                    </a:solidFill>
                  </a:tcPr>
                </a:tc>
                <a:tc>
                  <a:txBody>
                    <a:bodyPr/>
                    <a:lstStyle/>
                    <a:p>
                      <a:pPr algn="ctr"/>
                      <a:r>
                        <a:rPr lang="en-US" sz="2000">
                          <a:effectLst/>
                        </a:rPr>
                        <a:t>01100001</a:t>
                      </a:r>
                    </a:p>
                  </a:txBody>
                  <a:tcPr marL="38939" marR="38939" marT="38939" marB="38939" anchor="ctr">
                    <a:solidFill>
                      <a:srgbClr val="FFC773"/>
                    </a:solidFill>
                  </a:tcPr>
                </a:tc>
                <a:tc>
                  <a:txBody>
                    <a:bodyPr/>
                    <a:lstStyle/>
                    <a:p>
                      <a:pPr algn="ctr"/>
                      <a:r>
                        <a:rPr lang="en-US" sz="2000">
                          <a:effectLst/>
                        </a:rPr>
                        <a:t>01110100</a:t>
                      </a:r>
                    </a:p>
                  </a:txBody>
                  <a:tcPr marL="38939" marR="38939" marT="38939" marB="38939" anchor="ctr">
                    <a:solidFill>
                      <a:srgbClr val="FFC773"/>
                    </a:solidFill>
                  </a:tcPr>
                </a:tc>
                <a:tc>
                  <a:txBody>
                    <a:bodyPr/>
                    <a:lstStyle/>
                    <a:p>
                      <a:pPr algn="ctr"/>
                      <a:r>
                        <a:rPr lang="en-US" sz="2000">
                          <a:effectLst/>
                        </a:rPr>
                        <a:t>01000111</a:t>
                      </a:r>
                    </a:p>
                  </a:txBody>
                  <a:tcPr marL="38939" marR="38939" marT="38939" marB="38939" anchor="ctr">
                    <a:solidFill>
                      <a:srgbClr val="FFC773"/>
                    </a:solidFill>
                  </a:tcPr>
                </a:tc>
                <a:tc>
                  <a:txBody>
                    <a:bodyPr/>
                    <a:lstStyle/>
                    <a:p>
                      <a:pPr algn="ctr"/>
                      <a:r>
                        <a:rPr lang="en-US" sz="2000">
                          <a:effectLst/>
                        </a:rPr>
                        <a:t>01010000</a:t>
                      </a:r>
                    </a:p>
                  </a:txBody>
                  <a:tcPr marL="38939" marR="38939" marT="38939" marB="38939" anchor="ctr">
                    <a:solidFill>
                      <a:srgbClr val="FFC773"/>
                    </a:solidFill>
                  </a:tcPr>
                </a:tc>
                <a:tc>
                  <a:txBody>
                    <a:bodyPr/>
                    <a:lstStyle/>
                    <a:p>
                      <a:pPr algn="ctr"/>
                      <a:r>
                        <a:rPr lang="en-US" sz="2000" dirty="0">
                          <a:effectLst/>
                        </a:rPr>
                        <a:t>01010100</a:t>
                      </a:r>
                    </a:p>
                  </a:txBody>
                  <a:tcPr marL="38939" marR="38939" marT="38939" marB="38939" anchor="ctr">
                    <a:solidFill>
                      <a:srgbClr val="FFC773"/>
                    </a:solidFill>
                  </a:tcPr>
                </a:tc>
                <a:extLst>
                  <a:ext uri="{0D108BD9-81ED-4DB2-BD59-A6C34878D82A}">
                    <a16:rowId xmlns:a16="http://schemas.microsoft.com/office/drawing/2014/main" val="893297129"/>
                  </a:ext>
                </a:extLst>
              </a:tr>
            </a:tbl>
          </a:graphicData>
        </a:graphic>
      </p:graphicFrame>
      <p:pic>
        <p:nvPicPr>
          <p:cNvPr id="15" name="Picture 14">
            <a:extLst>
              <a:ext uri="{FF2B5EF4-FFF2-40B4-BE49-F238E27FC236}">
                <a16:creationId xmlns:a16="http://schemas.microsoft.com/office/drawing/2014/main" id="{506ADEFF-5D2C-1A79-88FB-CBDC5042E537}"/>
              </a:ext>
            </a:extLst>
          </p:cNvPr>
          <p:cNvPicPr>
            <a:picLocks noChangeAspect="1"/>
          </p:cNvPicPr>
          <p:nvPr/>
        </p:nvPicPr>
        <p:blipFill>
          <a:blip r:embed="rId3"/>
          <a:stretch>
            <a:fillRect/>
          </a:stretch>
        </p:blipFill>
        <p:spPr>
          <a:xfrm>
            <a:off x="2174917" y="339771"/>
            <a:ext cx="8238095" cy="4085714"/>
          </a:xfrm>
          <a:prstGeom prst="rect">
            <a:avLst/>
          </a:prstGeom>
        </p:spPr>
      </p:pic>
    </p:spTree>
    <p:extLst>
      <p:ext uri="{BB962C8B-B14F-4D97-AF65-F5344CB8AC3E}">
        <p14:creationId xmlns:p14="http://schemas.microsoft.com/office/powerpoint/2010/main" val="53545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5E37836-4499-1BCD-F94E-53D2141E96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8873" y="2600325"/>
            <a:ext cx="6667500" cy="165735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31C27EC3-38CE-44E7-EFFB-DBD872F52428}"/>
              </a:ext>
            </a:extLst>
          </p:cNvPr>
          <p:cNvSpPr>
            <a:spLocks noGrp="1"/>
          </p:cNvSpPr>
          <p:nvPr>
            <p:ph type="title"/>
          </p:nvPr>
        </p:nvSpPr>
        <p:spPr>
          <a:xfrm>
            <a:off x="1129272" y="335709"/>
            <a:ext cx="9905998" cy="1478570"/>
          </a:xfrm>
        </p:spPr>
        <p:txBody>
          <a:bodyPr/>
          <a:lstStyle/>
          <a:p>
            <a:r>
              <a:rPr lang="en-US" dirty="0"/>
              <a:t>Tokens &amp; Tokenizers</a:t>
            </a:r>
          </a:p>
        </p:txBody>
      </p:sp>
    </p:spTree>
    <p:extLst>
      <p:ext uri="{BB962C8B-B14F-4D97-AF65-F5344CB8AC3E}">
        <p14:creationId xmlns:p14="http://schemas.microsoft.com/office/powerpoint/2010/main" val="366663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D957D-BB66-68F9-231D-15230E0904FD}"/>
              </a:ext>
            </a:extLst>
          </p:cNvPr>
          <p:cNvSpPr>
            <a:spLocks noGrp="1"/>
          </p:cNvSpPr>
          <p:nvPr>
            <p:ph type="title"/>
          </p:nvPr>
        </p:nvSpPr>
        <p:spPr/>
        <p:txBody>
          <a:bodyPr/>
          <a:lstStyle/>
          <a:p>
            <a:r>
              <a:rPr lang="en-US" dirty="0"/>
              <a:t>OpenAI tokenizer</a:t>
            </a:r>
          </a:p>
        </p:txBody>
      </p:sp>
      <p:pic>
        <p:nvPicPr>
          <p:cNvPr id="4" name="Picture 3">
            <a:extLst>
              <a:ext uri="{FF2B5EF4-FFF2-40B4-BE49-F238E27FC236}">
                <a16:creationId xmlns:a16="http://schemas.microsoft.com/office/drawing/2014/main" id="{413E3AD6-AC4B-B97D-56FA-DF8C3FC1005C}"/>
              </a:ext>
            </a:extLst>
          </p:cNvPr>
          <p:cNvPicPr>
            <a:picLocks noChangeAspect="1"/>
          </p:cNvPicPr>
          <p:nvPr/>
        </p:nvPicPr>
        <p:blipFill>
          <a:blip r:embed="rId3"/>
          <a:stretch>
            <a:fillRect/>
          </a:stretch>
        </p:blipFill>
        <p:spPr>
          <a:xfrm>
            <a:off x="5015056" y="67095"/>
            <a:ext cx="3085714" cy="6723809"/>
          </a:xfrm>
          <a:prstGeom prst="rect">
            <a:avLst/>
          </a:prstGeom>
        </p:spPr>
      </p:pic>
      <p:pic>
        <p:nvPicPr>
          <p:cNvPr id="6" name="Picture 5">
            <a:extLst>
              <a:ext uri="{FF2B5EF4-FFF2-40B4-BE49-F238E27FC236}">
                <a16:creationId xmlns:a16="http://schemas.microsoft.com/office/drawing/2014/main" id="{84B89E0F-301E-57FE-C4E3-07C8E0735BCD}"/>
              </a:ext>
            </a:extLst>
          </p:cNvPr>
          <p:cNvPicPr>
            <a:picLocks noChangeAspect="1"/>
          </p:cNvPicPr>
          <p:nvPr/>
        </p:nvPicPr>
        <p:blipFill>
          <a:blip r:embed="rId4"/>
          <a:stretch>
            <a:fillRect/>
          </a:stretch>
        </p:blipFill>
        <p:spPr>
          <a:xfrm>
            <a:off x="8172646" y="76812"/>
            <a:ext cx="3161905" cy="6666667"/>
          </a:xfrm>
          <a:prstGeom prst="rect">
            <a:avLst/>
          </a:prstGeom>
        </p:spPr>
      </p:pic>
    </p:spTree>
    <p:extLst>
      <p:ext uri="{BB962C8B-B14F-4D97-AF65-F5344CB8AC3E}">
        <p14:creationId xmlns:p14="http://schemas.microsoft.com/office/powerpoint/2010/main" val="2525546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C4988-23BC-DA0C-872E-CFE571D82215}"/>
              </a:ext>
            </a:extLst>
          </p:cNvPr>
          <p:cNvSpPr>
            <a:spLocks noGrp="1"/>
          </p:cNvSpPr>
          <p:nvPr>
            <p:ph type="title"/>
          </p:nvPr>
        </p:nvSpPr>
        <p:spPr/>
        <p:txBody>
          <a:bodyPr/>
          <a:lstStyle/>
          <a:p>
            <a:r>
              <a:rPr lang="en-US" dirty="0"/>
              <a:t>Vocabulary</a:t>
            </a:r>
          </a:p>
        </p:txBody>
      </p:sp>
      <p:pic>
        <p:nvPicPr>
          <p:cNvPr id="3074" name="Picture 2">
            <a:extLst>
              <a:ext uri="{FF2B5EF4-FFF2-40B4-BE49-F238E27FC236}">
                <a16:creationId xmlns:a16="http://schemas.microsoft.com/office/drawing/2014/main" id="{A576D259-7A4A-3754-D7DE-351ADE6B3E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4129" y="2031099"/>
            <a:ext cx="8380566" cy="41423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393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DBE15-A7E3-1C48-7E82-4254C5D0CF2B}"/>
              </a:ext>
            </a:extLst>
          </p:cNvPr>
          <p:cNvSpPr>
            <a:spLocks noGrp="1"/>
          </p:cNvSpPr>
          <p:nvPr>
            <p:ph type="title"/>
          </p:nvPr>
        </p:nvSpPr>
        <p:spPr/>
        <p:txBody>
          <a:bodyPr/>
          <a:lstStyle/>
          <a:p>
            <a:r>
              <a:rPr lang="en-US" dirty="0"/>
              <a:t>Positioning</a:t>
            </a:r>
          </a:p>
        </p:txBody>
      </p:sp>
      <p:pic>
        <p:nvPicPr>
          <p:cNvPr id="4098" name="Picture 2">
            <a:extLst>
              <a:ext uri="{FF2B5EF4-FFF2-40B4-BE49-F238E27FC236}">
                <a16:creationId xmlns:a16="http://schemas.microsoft.com/office/drawing/2014/main" id="{15AA0F99-A26E-837D-AA71-C358124CE2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1112" y="266700"/>
            <a:ext cx="6667500" cy="632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1207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D9578-6981-E834-0504-DAAF6012CE00}"/>
              </a:ext>
            </a:extLst>
          </p:cNvPr>
          <p:cNvSpPr>
            <a:spLocks noGrp="1"/>
          </p:cNvSpPr>
          <p:nvPr>
            <p:ph type="title"/>
          </p:nvPr>
        </p:nvSpPr>
        <p:spPr/>
        <p:txBody>
          <a:bodyPr/>
          <a:lstStyle/>
          <a:p>
            <a:r>
              <a:rPr lang="en-US" dirty="0"/>
              <a:t>Prediction</a:t>
            </a:r>
          </a:p>
        </p:txBody>
      </p:sp>
      <p:pic>
        <p:nvPicPr>
          <p:cNvPr id="5122" name="Picture 2">
            <a:extLst>
              <a:ext uri="{FF2B5EF4-FFF2-40B4-BE49-F238E27FC236}">
                <a16:creationId xmlns:a16="http://schemas.microsoft.com/office/drawing/2014/main" id="{EE42627A-2E8D-C097-72B5-AE981F9715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8880" y="238125"/>
            <a:ext cx="6667500" cy="638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8562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636C2-36FA-30C1-EA65-4B6E48D1960A}"/>
              </a:ext>
            </a:extLst>
          </p:cNvPr>
          <p:cNvSpPr>
            <a:spLocks noGrp="1"/>
          </p:cNvSpPr>
          <p:nvPr>
            <p:ph type="title"/>
          </p:nvPr>
        </p:nvSpPr>
        <p:spPr/>
        <p:txBody>
          <a:bodyPr/>
          <a:lstStyle/>
          <a:p>
            <a:r>
              <a:rPr lang="en-US" dirty="0"/>
              <a:t>Prediction</a:t>
            </a:r>
            <a:br>
              <a:rPr lang="en-US" dirty="0"/>
            </a:br>
            <a:r>
              <a:rPr lang="en-US" dirty="0"/>
              <a:t>simplified</a:t>
            </a:r>
          </a:p>
        </p:txBody>
      </p:sp>
      <p:pic>
        <p:nvPicPr>
          <p:cNvPr id="6146" name="Picture 2">
            <a:extLst>
              <a:ext uri="{FF2B5EF4-FFF2-40B4-BE49-F238E27FC236}">
                <a16:creationId xmlns:a16="http://schemas.microsoft.com/office/drawing/2014/main" id="{1193AEB0-EEB3-7D58-B5C4-63F50FD47D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1638" y="1903970"/>
            <a:ext cx="7568724" cy="4725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54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EA884-97CF-0146-F8C7-5814102B1119}"/>
              </a:ext>
            </a:extLst>
          </p:cNvPr>
          <p:cNvSpPr>
            <a:spLocks noGrp="1"/>
          </p:cNvSpPr>
          <p:nvPr>
            <p:ph type="title"/>
          </p:nvPr>
        </p:nvSpPr>
        <p:spPr>
          <a:xfrm>
            <a:off x="1141413" y="480289"/>
            <a:ext cx="9905998" cy="1478570"/>
          </a:xfrm>
        </p:spPr>
        <p:txBody>
          <a:bodyPr/>
          <a:lstStyle/>
          <a:p>
            <a:r>
              <a:rPr lang="en-US" dirty="0"/>
              <a:t>Prediction in action</a:t>
            </a:r>
          </a:p>
        </p:txBody>
      </p:sp>
      <p:pic>
        <p:nvPicPr>
          <p:cNvPr id="6" name="Picture 5">
            <a:extLst>
              <a:ext uri="{FF2B5EF4-FFF2-40B4-BE49-F238E27FC236}">
                <a16:creationId xmlns:a16="http://schemas.microsoft.com/office/drawing/2014/main" id="{B2386786-CF01-21C4-E8EA-6099B4979C18}"/>
              </a:ext>
            </a:extLst>
          </p:cNvPr>
          <p:cNvPicPr>
            <a:picLocks noChangeAspect="1"/>
          </p:cNvPicPr>
          <p:nvPr/>
        </p:nvPicPr>
        <p:blipFill>
          <a:blip r:embed="rId2"/>
          <a:stretch>
            <a:fillRect/>
          </a:stretch>
        </p:blipFill>
        <p:spPr>
          <a:xfrm>
            <a:off x="322700" y="1549026"/>
            <a:ext cx="5904869" cy="5255809"/>
          </a:xfrm>
          <a:prstGeom prst="rect">
            <a:avLst/>
          </a:prstGeom>
        </p:spPr>
      </p:pic>
      <p:pic>
        <p:nvPicPr>
          <p:cNvPr id="8" name="Picture 7">
            <a:extLst>
              <a:ext uri="{FF2B5EF4-FFF2-40B4-BE49-F238E27FC236}">
                <a16:creationId xmlns:a16="http://schemas.microsoft.com/office/drawing/2014/main" id="{26E9AC9F-9C0D-DD97-F63A-777E60D7F8CB}"/>
              </a:ext>
            </a:extLst>
          </p:cNvPr>
          <p:cNvPicPr>
            <a:picLocks noChangeAspect="1"/>
          </p:cNvPicPr>
          <p:nvPr/>
        </p:nvPicPr>
        <p:blipFill>
          <a:blip r:embed="rId3"/>
          <a:stretch>
            <a:fillRect/>
          </a:stretch>
        </p:blipFill>
        <p:spPr>
          <a:xfrm>
            <a:off x="6304211" y="1549026"/>
            <a:ext cx="5812731" cy="3629030"/>
          </a:xfrm>
          <a:prstGeom prst="rect">
            <a:avLst/>
          </a:prstGeom>
        </p:spPr>
      </p:pic>
    </p:spTree>
    <p:extLst>
      <p:ext uri="{BB962C8B-B14F-4D97-AF65-F5344CB8AC3E}">
        <p14:creationId xmlns:p14="http://schemas.microsoft.com/office/powerpoint/2010/main" val="208682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B897F-10A0-7487-D4CC-E428474A3088}"/>
              </a:ext>
            </a:extLst>
          </p:cNvPr>
          <p:cNvSpPr>
            <a:spLocks noGrp="1"/>
          </p:cNvSpPr>
          <p:nvPr>
            <p:ph type="title"/>
          </p:nvPr>
        </p:nvSpPr>
        <p:spPr>
          <a:xfrm>
            <a:off x="1141411" y="232629"/>
            <a:ext cx="9906000" cy="1477961"/>
          </a:xfrm>
        </p:spPr>
        <p:txBody>
          <a:bodyPr>
            <a:normAutofit fontScale="90000"/>
          </a:bodyPr>
          <a:lstStyle/>
          <a:p>
            <a:r>
              <a:rPr lang="en-US" dirty="0"/>
              <a:t>What does this have </a:t>
            </a:r>
            <a:br>
              <a:rPr lang="en-US" dirty="0"/>
            </a:br>
            <a:r>
              <a:rPr lang="en-US" dirty="0"/>
              <a:t>to do with </a:t>
            </a:r>
            <a:br>
              <a:rPr lang="en-US" dirty="0"/>
            </a:br>
            <a:r>
              <a:rPr lang="en-US" dirty="0"/>
              <a:t>prompt design?</a:t>
            </a:r>
          </a:p>
        </p:txBody>
      </p:sp>
      <p:sp>
        <p:nvSpPr>
          <p:cNvPr id="3" name="Text Placeholder 2">
            <a:extLst>
              <a:ext uri="{FF2B5EF4-FFF2-40B4-BE49-F238E27FC236}">
                <a16:creationId xmlns:a16="http://schemas.microsoft.com/office/drawing/2014/main" id="{869C3DDF-8E7B-176A-840B-4D03EF2B875D}"/>
              </a:ext>
            </a:extLst>
          </p:cNvPr>
          <p:cNvSpPr>
            <a:spLocks noGrp="1"/>
          </p:cNvSpPr>
          <p:nvPr>
            <p:ph type="body" idx="1"/>
          </p:nvPr>
        </p:nvSpPr>
        <p:spPr>
          <a:xfrm>
            <a:off x="1721429" y="1952201"/>
            <a:ext cx="3201982" cy="418299"/>
          </a:xfrm>
        </p:spPr>
        <p:txBody>
          <a:bodyPr>
            <a:normAutofit fontScale="70000" lnSpcReduction="20000"/>
          </a:bodyPr>
          <a:lstStyle/>
          <a:p>
            <a:r>
              <a:rPr lang="en-US" dirty="0"/>
              <a:t>Few relevant tokens</a:t>
            </a:r>
          </a:p>
        </p:txBody>
      </p:sp>
      <p:sp>
        <p:nvSpPr>
          <p:cNvPr id="5" name="Text Placeholder 4">
            <a:extLst>
              <a:ext uri="{FF2B5EF4-FFF2-40B4-BE49-F238E27FC236}">
                <a16:creationId xmlns:a16="http://schemas.microsoft.com/office/drawing/2014/main" id="{6C2070AF-BE8A-DE49-35D2-6DBC127945C9}"/>
              </a:ext>
            </a:extLst>
          </p:cNvPr>
          <p:cNvSpPr>
            <a:spLocks noGrp="1"/>
          </p:cNvSpPr>
          <p:nvPr>
            <p:ph type="body" sz="quarter" idx="3"/>
          </p:nvPr>
        </p:nvSpPr>
        <p:spPr>
          <a:xfrm>
            <a:off x="6923745" y="295096"/>
            <a:ext cx="2630070" cy="419086"/>
          </a:xfrm>
        </p:spPr>
        <p:txBody>
          <a:bodyPr>
            <a:normAutofit fontScale="70000" lnSpcReduction="20000"/>
          </a:bodyPr>
          <a:lstStyle/>
          <a:p>
            <a:r>
              <a:rPr lang="en-US" dirty="0"/>
              <a:t>Many relevant tokens</a:t>
            </a:r>
          </a:p>
        </p:txBody>
      </p:sp>
      <p:pic>
        <p:nvPicPr>
          <p:cNvPr id="10" name="Picture 9">
            <a:extLst>
              <a:ext uri="{FF2B5EF4-FFF2-40B4-BE49-F238E27FC236}">
                <a16:creationId xmlns:a16="http://schemas.microsoft.com/office/drawing/2014/main" id="{9272DDB0-8ED9-9356-297C-3A928ECE2BD9}"/>
              </a:ext>
            </a:extLst>
          </p:cNvPr>
          <p:cNvPicPr>
            <a:picLocks noChangeAspect="1"/>
          </p:cNvPicPr>
          <p:nvPr/>
        </p:nvPicPr>
        <p:blipFill>
          <a:blip r:embed="rId2"/>
          <a:stretch>
            <a:fillRect/>
          </a:stretch>
        </p:blipFill>
        <p:spPr>
          <a:xfrm>
            <a:off x="1721429" y="2370500"/>
            <a:ext cx="3895584" cy="4414995"/>
          </a:xfrm>
          <a:prstGeom prst="rect">
            <a:avLst/>
          </a:prstGeom>
        </p:spPr>
      </p:pic>
      <p:pic>
        <p:nvPicPr>
          <p:cNvPr id="12" name="Picture 11">
            <a:extLst>
              <a:ext uri="{FF2B5EF4-FFF2-40B4-BE49-F238E27FC236}">
                <a16:creationId xmlns:a16="http://schemas.microsoft.com/office/drawing/2014/main" id="{C92106FA-585D-CBC6-2907-2E9C876127D9}"/>
              </a:ext>
            </a:extLst>
          </p:cNvPr>
          <p:cNvPicPr>
            <a:picLocks noChangeAspect="1"/>
          </p:cNvPicPr>
          <p:nvPr/>
        </p:nvPicPr>
        <p:blipFill>
          <a:blip r:embed="rId3"/>
          <a:stretch>
            <a:fillRect/>
          </a:stretch>
        </p:blipFill>
        <p:spPr>
          <a:xfrm>
            <a:off x="6923745" y="724667"/>
            <a:ext cx="4057143" cy="6133333"/>
          </a:xfrm>
          <a:prstGeom prst="rect">
            <a:avLst/>
          </a:prstGeom>
        </p:spPr>
      </p:pic>
    </p:spTree>
    <p:extLst>
      <p:ext uri="{BB962C8B-B14F-4D97-AF65-F5344CB8AC3E}">
        <p14:creationId xmlns:p14="http://schemas.microsoft.com/office/powerpoint/2010/main" val="721764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62FFE0-7177-13CD-07D1-A531D7DF08C2}"/>
              </a:ext>
            </a:extLst>
          </p:cNvPr>
          <p:cNvSpPr>
            <a:spLocks noGrp="1"/>
          </p:cNvSpPr>
          <p:nvPr>
            <p:ph type="title"/>
          </p:nvPr>
        </p:nvSpPr>
        <p:spPr/>
        <p:txBody>
          <a:bodyPr/>
          <a:lstStyle/>
          <a:p>
            <a:r>
              <a:rPr lang="en-US" dirty="0"/>
              <a:t>Spelling matters</a:t>
            </a:r>
          </a:p>
        </p:txBody>
      </p:sp>
      <p:pic>
        <p:nvPicPr>
          <p:cNvPr id="9" name="Picture 8">
            <a:extLst>
              <a:ext uri="{FF2B5EF4-FFF2-40B4-BE49-F238E27FC236}">
                <a16:creationId xmlns:a16="http://schemas.microsoft.com/office/drawing/2014/main" id="{5C674B44-DC96-4814-CA10-0656AF7F83E8}"/>
              </a:ext>
            </a:extLst>
          </p:cNvPr>
          <p:cNvPicPr>
            <a:picLocks noChangeAspect="1"/>
          </p:cNvPicPr>
          <p:nvPr/>
        </p:nvPicPr>
        <p:blipFill>
          <a:blip r:embed="rId2"/>
          <a:stretch>
            <a:fillRect/>
          </a:stretch>
        </p:blipFill>
        <p:spPr>
          <a:xfrm>
            <a:off x="1141413" y="1677048"/>
            <a:ext cx="3898673" cy="4776753"/>
          </a:xfrm>
          <a:prstGeom prst="rect">
            <a:avLst/>
          </a:prstGeom>
        </p:spPr>
      </p:pic>
      <p:pic>
        <p:nvPicPr>
          <p:cNvPr id="13" name="Picture 12">
            <a:extLst>
              <a:ext uri="{FF2B5EF4-FFF2-40B4-BE49-F238E27FC236}">
                <a16:creationId xmlns:a16="http://schemas.microsoft.com/office/drawing/2014/main" id="{5CD72962-956A-A511-F764-5C5846965E90}"/>
              </a:ext>
            </a:extLst>
          </p:cNvPr>
          <p:cNvPicPr>
            <a:picLocks noChangeAspect="1"/>
          </p:cNvPicPr>
          <p:nvPr/>
        </p:nvPicPr>
        <p:blipFill>
          <a:blip r:embed="rId3"/>
          <a:stretch>
            <a:fillRect/>
          </a:stretch>
        </p:blipFill>
        <p:spPr>
          <a:xfrm>
            <a:off x="5324780" y="1677048"/>
            <a:ext cx="4277440" cy="4776753"/>
          </a:xfrm>
          <a:prstGeom prst="rect">
            <a:avLst/>
          </a:prstGeom>
        </p:spPr>
      </p:pic>
    </p:spTree>
    <p:extLst>
      <p:ext uri="{BB962C8B-B14F-4D97-AF65-F5344CB8AC3E}">
        <p14:creationId xmlns:p14="http://schemas.microsoft.com/office/powerpoint/2010/main" val="622613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8F45788-4AE0-89CC-D574-E1963DAB5313}"/>
              </a:ext>
            </a:extLst>
          </p:cNvPr>
          <p:cNvPicPr>
            <a:picLocks noChangeAspect="1"/>
          </p:cNvPicPr>
          <p:nvPr/>
        </p:nvPicPr>
        <p:blipFill>
          <a:blip r:embed="rId3"/>
          <a:stretch>
            <a:fillRect/>
          </a:stretch>
        </p:blipFill>
        <p:spPr>
          <a:xfrm>
            <a:off x="-1605064" y="0"/>
            <a:ext cx="15437796" cy="6858000"/>
          </a:xfrm>
          <a:prstGeom prst="rect">
            <a:avLst/>
          </a:prstGeom>
        </p:spPr>
      </p:pic>
      <p:sp>
        <p:nvSpPr>
          <p:cNvPr id="10" name="TextBox 9">
            <a:extLst>
              <a:ext uri="{FF2B5EF4-FFF2-40B4-BE49-F238E27FC236}">
                <a16:creationId xmlns:a16="http://schemas.microsoft.com/office/drawing/2014/main" id="{92F574A7-C3AA-55A0-DF2C-19E07A6FC810}"/>
              </a:ext>
            </a:extLst>
          </p:cNvPr>
          <p:cNvSpPr txBox="1"/>
          <p:nvPr/>
        </p:nvSpPr>
        <p:spPr>
          <a:xfrm>
            <a:off x="2006727" y="2459504"/>
            <a:ext cx="8178547" cy="1938992"/>
          </a:xfrm>
          <a:prstGeom prst="rect">
            <a:avLst/>
          </a:prstGeom>
          <a:solidFill>
            <a:schemeClr val="tx2"/>
          </a:solidFill>
        </p:spPr>
        <p:txBody>
          <a:bodyPr wrap="square">
            <a:spAutoFit/>
          </a:bodyPr>
          <a:lstStyle/>
          <a:p>
            <a:r>
              <a:rPr lang="en-US" sz="4000" dirty="0">
                <a:solidFill>
                  <a:srgbClr val="FFC000"/>
                </a:solidFill>
              </a:rPr>
              <a:t>"I have always imagined that Paradise will be a kind of a Library“</a:t>
            </a:r>
          </a:p>
          <a:p>
            <a:r>
              <a:rPr lang="en-US" sz="4000" dirty="0">
                <a:solidFill>
                  <a:srgbClr val="FFC000"/>
                </a:solidFill>
              </a:rPr>
              <a:t>- Jorge Luis Borges</a:t>
            </a:r>
          </a:p>
        </p:txBody>
      </p:sp>
    </p:spTree>
    <p:extLst>
      <p:ext uri="{BB962C8B-B14F-4D97-AF65-F5344CB8AC3E}">
        <p14:creationId xmlns:p14="http://schemas.microsoft.com/office/powerpoint/2010/main" val="1171574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7E2D-D309-86C5-21F1-4318EC228FFD}"/>
              </a:ext>
            </a:extLst>
          </p:cNvPr>
          <p:cNvSpPr>
            <a:spLocks noGrp="1"/>
          </p:cNvSpPr>
          <p:nvPr>
            <p:ph type="title"/>
          </p:nvPr>
        </p:nvSpPr>
        <p:spPr>
          <a:xfrm>
            <a:off x="1141413" y="246379"/>
            <a:ext cx="9905998" cy="1135854"/>
          </a:xfrm>
        </p:spPr>
        <p:txBody>
          <a:bodyPr/>
          <a:lstStyle/>
          <a:p>
            <a:r>
              <a:rPr lang="en-US" dirty="0"/>
              <a:t>system Instructions</a:t>
            </a:r>
          </a:p>
        </p:txBody>
      </p:sp>
      <p:pic>
        <p:nvPicPr>
          <p:cNvPr id="7" name="Picture 6">
            <a:extLst>
              <a:ext uri="{FF2B5EF4-FFF2-40B4-BE49-F238E27FC236}">
                <a16:creationId xmlns:a16="http://schemas.microsoft.com/office/drawing/2014/main" id="{844A27C9-73B6-948A-C271-DF1A77B19632}"/>
              </a:ext>
            </a:extLst>
          </p:cNvPr>
          <p:cNvPicPr>
            <a:picLocks noChangeAspect="1"/>
          </p:cNvPicPr>
          <p:nvPr/>
        </p:nvPicPr>
        <p:blipFill>
          <a:blip r:embed="rId3"/>
          <a:stretch>
            <a:fillRect/>
          </a:stretch>
        </p:blipFill>
        <p:spPr>
          <a:xfrm>
            <a:off x="1878769" y="1664422"/>
            <a:ext cx="8434462" cy="3529156"/>
          </a:xfrm>
          <a:prstGeom prst="rect">
            <a:avLst/>
          </a:prstGeom>
        </p:spPr>
      </p:pic>
    </p:spTree>
    <p:extLst>
      <p:ext uri="{BB962C8B-B14F-4D97-AF65-F5344CB8AC3E}">
        <p14:creationId xmlns:p14="http://schemas.microsoft.com/office/powerpoint/2010/main" val="1030910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7E2D-D309-86C5-21F1-4318EC228FFD}"/>
              </a:ext>
            </a:extLst>
          </p:cNvPr>
          <p:cNvSpPr>
            <a:spLocks noGrp="1"/>
          </p:cNvSpPr>
          <p:nvPr>
            <p:ph type="title"/>
          </p:nvPr>
        </p:nvSpPr>
        <p:spPr>
          <a:xfrm>
            <a:off x="1141413" y="246379"/>
            <a:ext cx="9905998" cy="1135854"/>
          </a:xfrm>
        </p:spPr>
        <p:txBody>
          <a:bodyPr/>
          <a:lstStyle/>
          <a:p>
            <a:r>
              <a:rPr lang="en-US" dirty="0"/>
              <a:t>system Instructions</a:t>
            </a:r>
          </a:p>
        </p:txBody>
      </p:sp>
      <p:sp>
        <p:nvSpPr>
          <p:cNvPr id="3" name="Content Placeholder 2">
            <a:extLst>
              <a:ext uri="{FF2B5EF4-FFF2-40B4-BE49-F238E27FC236}">
                <a16:creationId xmlns:a16="http://schemas.microsoft.com/office/drawing/2014/main" id="{F8065F89-C9B4-BA0E-E4F9-D56232F49D06}"/>
              </a:ext>
            </a:extLst>
          </p:cNvPr>
          <p:cNvSpPr>
            <a:spLocks noGrp="1"/>
          </p:cNvSpPr>
          <p:nvPr>
            <p:ph idx="1"/>
          </p:nvPr>
        </p:nvSpPr>
        <p:spPr>
          <a:xfrm>
            <a:off x="1141412" y="1180214"/>
            <a:ext cx="9905999" cy="5550195"/>
          </a:xfrm>
        </p:spPr>
        <p:txBody>
          <a:bodyPr>
            <a:normAutofit fontScale="85000" lnSpcReduction="20000"/>
          </a:bodyPr>
          <a:lstStyle/>
          <a:p>
            <a:pPr marL="0" indent="0">
              <a:buNone/>
            </a:pPr>
            <a:r>
              <a:rPr lang="en-US" dirty="0"/>
              <a:t>The assistant is Claude, created by Anthropic. The current date is Wednesday, March 20, 2024. Claude's knowledge base was last updated on August 2023. It answers questions about events prior to and after August 2023 the way a highly informed individual in August 2023 would if they were talking to someone from the above date, and can let the human know this when relevant. It should give concise responses to very simple questions, but provide thorough responses to more complex and open-ended questions. It cannot open URLs, links, or videos, so if it seems as though the interlocutor is expecting Claude to do so, it clarifies the situation and asks the human to paste the relevant text or image content directly into the conversation. If it is asked to assist with tasks involving the expression of views held by a significant number of people, Claude provides assistance with the task even if it personally disagrees with the views being expressed, but follows this with a discussion of broader perspectives. Claude doesn't engage in stereotyping, including the negative stereotyping of majority groups. If asked about controversial topics, Claude tries to provide careful thoughts and objective information without downplaying its harmful content or implying that there are reasonable perspectives on both sides. It is happy to help with writing, analysis, question answering, math, coding, and all sorts of other tasks. It uses markdown for coding. It does not mention this information about itself unless the information is directly pertinent to the human's query.</a:t>
            </a:r>
          </a:p>
        </p:txBody>
      </p:sp>
    </p:spTree>
    <p:extLst>
      <p:ext uri="{BB962C8B-B14F-4D97-AF65-F5344CB8AC3E}">
        <p14:creationId xmlns:p14="http://schemas.microsoft.com/office/powerpoint/2010/main" val="820915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46F7F8-33E1-7046-A6F8-F579A418D0EB}"/>
              </a:ext>
            </a:extLst>
          </p:cNvPr>
          <p:cNvPicPr>
            <a:picLocks noChangeAspect="1"/>
          </p:cNvPicPr>
          <p:nvPr/>
        </p:nvPicPr>
        <p:blipFill>
          <a:blip r:embed="rId3"/>
          <a:stretch>
            <a:fillRect/>
          </a:stretch>
        </p:blipFill>
        <p:spPr>
          <a:xfrm>
            <a:off x="725852" y="650843"/>
            <a:ext cx="10740296" cy="5556314"/>
          </a:xfrm>
          <a:prstGeom prst="rect">
            <a:avLst/>
          </a:prstGeom>
        </p:spPr>
      </p:pic>
      <p:cxnSp>
        <p:nvCxnSpPr>
          <p:cNvPr id="7" name="Straight Connector 6">
            <a:extLst>
              <a:ext uri="{FF2B5EF4-FFF2-40B4-BE49-F238E27FC236}">
                <a16:creationId xmlns:a16="http://schemas.microsoft.com/office/drawing/2014/main" id="{1E3B817E-1F10-2DB5-BC08-5AED5ACACB73}"/>
              </a:ext>
            </a:extLst>
          </p:cNvPr>
          <p:cNvCxnSpPr>
            <a:cxnSpLocks/>
          </p:cNvCxnSpPr>
          <p:nvPr/>
        </p:nvCxnSpPr>
        <p:spPr>
          <a:xfrm>
            <a:off x="3205162" y="1104900"/>
            <a:ext cx="5781675"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673678F-E5F6-1DAA-665A-F4E22DBAF37C}"/>
              </a:ext>
            </a:extLst>
          </p:cNvPr>
          <p:cNvSpPr txBox="1"/>
          <p:nvPr/>
        </p:nvSpPr>
        <p:spPr>
          <a:xfrm>
            <a:off x="5717530" y="693206"/>
            <a:ext cx="756938" cy="369332"/>
          </a:xfrm>
          <a:prstGeom prst="rect">
            <a:avLst/>
          </a:prstGeom>
          <a:noFill/>
        </p:spPr>
        <p:txBody>
          <a:bodyPr wrap="none" rtlCol="0">
            <a:spAutoFit/>
          </a:bodyPr>
          <a:lstStyle/>
          <a:p>
            <a:r>
              <a:rPr lang="en-US" dirty="0">
                <a:solidFill>
                  <a:schemeClr val="accent1"/>
                </a:solidFill>
              </a:rPr>
              <a:t>SPEED</a:t>
            </a:r>
          </a:p>
        </p:txBody>
      </p:sp>
      <p:sp>
        <p:nvSpPr>
          <p:cNvPr id="10" name="TextBox 9">
            <a:extLst>
              <a:ext uri="{FF2B5EF4-FFF2-40B4-BE49-F238E27FC236}">
                <a16:creationId xmlns:a16="http://schemas.microsoft.com/office/drawing/2014/main" id="{DF0D4854-9F68-965F-5CD0-7508D9A263BC}"/>
              </a:ext>
            </a:extLst>
          </p:cNvPr>
          <p:cNvSpPr txBox="1"/>
          <p:nvPr/>
        </p:nvSpPr>
        <p:spPr>
          <a:xfrm>
            <a:off x="3233737" y="797981"/>
            <a:ext cx="617348" cy="307777"/>
          </a:xfrm>
          <a:prstGeom prst="rect">
            <a:avLst/>
          </a:prstGeom>
          <a:noFill/>
        </p:spPr>
        <p:txBody>
          <a:bodyPr wrap="none" rtlCol="0">
            <a:spAutoFit/>
          </a:bodyPr>
          <a:lstStyle/>
          <a:p>
            <a:r>
              <a:rPr lang="en-US" sz="1400" dirty="0">
                <a:solidFill>
                  <a:schemeClr val="accent1"/>
                </a:solidFill>
              </a:rPr>
              <a:t>Faster</a:t>
            </a:r>
          </a:p>
        </p:txBody>
      </p:sp>
      <p:sp>
        <p:nvSpPr>
          <p:cNvPr id="11" name="TextBox 10">
            <a:extLst>
              <a:ext uri="{FF2B5EF4-FFF2-40B4-BE49-F238E27FC236}">
                <a16:creationId xmlns:a16="http://schemas.microsoft.com/office/drawing/2014/main" id="{726291F1-DA26-C832-9C35-DE58B1CBBC93}"/>
              </a:ext>
            </a:extLst>
          </p:cNvPr>
          <p:cNvSpPr txBox="1"/>
          <p:nvPr/>
        </p:nvSpPr>
        <p:spPr>
          <a:xfrm>
            <a:off x="8348662" y="797981"/>
            <a:ext cx="664669" cy="307777"/>
          </a:xfrm>
          <a:prstGeom prst="rect">
            <a:avLst/>
          </a:prstGeom>
          <a:noFill/>
        </p:spPr>
        <p:txBody>
          <a:bodyPr wrap="none" rtlCol="0">
            <a:spAutoFit/>
          </a:bodyPr>
          <a:lstStyle/>
          <a:p>
            <a:r>
              <a:rPr lang="en-US" sz="1400" dirty="0">
                <a:solidFill>
                  <a:schemeClr val="accent1"/>
                </a:solidFill>
              </a:rPr>
              <a:t>Slower</a:t>
            </a:r>
          </a:p>
        </p:txBody>
      </p:sp>
    </p:spTree>
    <p:extLst>
      <p:ext uri="{BB962C8B-B14F-4D97-AF65-F5344CB8AC3E}">
        <p14:creationId xmlns:p14="http://schemas.microsoft.com/office/powerpoint/2010/main" val="1122710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9CE443-3112-A383-703E-82B65FD12092}"/>
              </a:ext>
            </a:extLst>
          </p:cNvPr>
          <p:cNvPicPr>
            <a:picLocks noChangeAspect="1"/>
          </p:cNvPicPr>
          <p:nvPr/>
        </p:nvPicPr>
        <p:blipFill>
          <a:blip r:embed="rId2"/>
          <a:stretch>
            <a:fillRect/>
          </a:stretch>
        </p:blipFill>
        <p:spPr>
          <a:xfrm>
            <a:off x="4144925" y="0"/>
            <a:ext cx="6858000" cy="6858000"/>
          </a:xfrm>
          <a:prstGeom prst="rect">
            <a:avLst/>
          </a:prstGeom>
        </p:spPr>
      </p:pic>
      <p:sp>
        <p:nvSpPr>
          <p:cNvPr id="2" name="Title 1">
            <a:extLst>
              <a:ext uri="{FF2B5EF4-FFF2-40B4-BE49-F238E27FC236}">
                <a16:creationId xmlns:a16="http://schemas.microsoft.com/office/drawing/2014/main" id="{6CA8F94D-BDCD-DCB2-3D09-8F57E69EC4AB}"/>
              </a:ext>
            </a:extLst>
          </p:cNvPr>
          <p:cNvSpPr>
            <a:spLocks noGrp="1"/>
          </p:cNvSpPr>
          <p:nvPr>
            <p:ph type="title"/>
          </p:nvPr>
        </p:nvSpPr>
        <p:spPr>
          <a:xfrm>
            <a:off x="673571" y="1514923"/>
            <a:ext cx="9906000" cy="3057081"/>
          </a:xfrm>
        </p:spPr>
        <p:txBody>
          <a:bodyPr>
            <a:normAutofit/>
          </a:bodyPr>
          <a:lstStyle/>
          <a:p>
            <a:r>
              <a:rPr lang="en-US" sz="4400" dirty="0"/>
              <a:t>Prompting</a:t>
            </a:r>
            <a:br>
              <a:rPr lang="en-US" sz="4400" dirty="0"/>
            </a:br>
            <a:r>
              <a:rPr lang="en-US" sz="4400" dirty="0"/>
              <a:t>overview</a:t>
            </a:r>
          </a:p>
        </p:txBody>
      </p:sp>
    </p:spTree>
    <p:extLst>
      <p:ext uri="{BB962C8B-B14F-4D97-AF65-F5344CB8AC3E}">
        <p14:creationId xmlns:p14="http://schemas.microsoft.com/office/powerpoint/2010/main" val="3639678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FB29B1-8DA1-03D9-BDE2-403137F28C3C}"/>
              </a:ext>
            </a:extLst>
          </p:cNvPr>
          <p:cNvSpPr>
            <a:spLocks noGrp="1"/>
          </p:cNvSpPr>
          <p:nvPr>
            <p:ph type="title"/>
          </p:nvPr>
        </p:nvSpPr>
        <p:spPr/>
        <p:txBody>
          <a:bodyPr/>
          <a:lstStyle/>
          <a:p>
            <a:r>
              <a:rPr lang="en-US" dirty="0"/>
              <a:t>What is a Prompt?</a:t>
            </a:r>
          </a:p>
        </p:txBody>
      </p:sp>
      <p:pic>
        <p:nvPicPr>
          <p:cNvPr id="6" name="Picture 5">
            <a:extLst>
              <a:ext uri="{FF2B5EF4-FFF2-40B4-BE49-F238E27FC236}">
                <a16:creationId xmlns:a16="http://schemas.microsoft.com/office/drawing/2014/main" id="{DA52C831-A475-06FD-4F70-434767080622}"/>
              </a:ext>
            </a:extLst>
          </p:cNvPr>
          <p:cNvPicPr>
            <a:picLocks noChangeAspect="1"/>
          </p:cNvPicPr>
          <p:nvPr/>
        </p:nvPicPr>
        <p:blipFill>
          <a:blip r:embed="rId3"/>
          <a:stretch>
            <a:fillRect/>
          </a:stretch>
        </p:blipFill>
        <p:spPr>
          <a:xfrm>
            <a:off x="1637543" y="1916327"/>
            <a:ext cx="8913738" cy="4142394"/>
          </a:xfrm>
          <a:prstGeom prst="rect">
            <a:avLst/>
          </a:prstGeom>
        </p:spPr>
      </p:pic>
    </p:spTree>
    <p:extLst>
      <p:ext uri="{BB962C8B-B14F-4D97-AF65-F5344CB8AC3E}">
        <p14:creationId xmlns:p14="http://schemas.microsoft.com/office/powerpoint/2010/main" val="564078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7DF72-705A-4268-DC1A-6A750AB43A54}"/>
              </a:ext>
            </a:extLst>
          </p:cNvPr>
          <p:cNvSpPr>
            <a:spLocks noGrp="1"/>
          </p:cNvSpPr>
          <p:nvPr>
            <p:ph type="title"/>
          </p:nvPr>
        </p:nvSpPr>
        <p:spPr/>
        <p:txBody>
          <a:bodyPr/>
          <a:lstStyle/>
          <a:p>
            <a:r>
              <a:rPr lang="en-US" dirty="0"/>
              <a:t>Prompt Length &amp; Context Window</a:t>
            </a:r>
          </a:p>
        </p:txBody>
      </p:sp>
      <p:pic>
        <p:nvPicPr>
          <p:cNvPr id="4" name="Picture 3">
            <a:extLst>
              <a:ext uri="{FF2B5EF4-FFF2-40B4-BE49-F238E27FC236}">
                <a16:creationId xmlns:a16="http://schemas.microsoft.com/office/drawing/2014/main" id="{BB2E8E36-9147-2ED5-959E-B387E3945161}"/>
              </a:ext>
            </a:extLst>
          </p:cNvPr>
          <p:cNvPicPr>
            <a:picLocks noChangeAspect="1"/>
          </p:cNvPicPr>
          <p:nvPr/>
        </p:nvPicPr>
        <p:blipFill>
          <a:blip r:embed="rId3"/>
          <a:stretch>
            <a:fillRect/>
          </a:stretch>
        </p:blipFill>
        <p:spPr>
          <a:xfrm>
            <a:off x="1767243" y="1809582"/>
            <a:ext cx="7466667" cy="857143"/>
          </a:xfrm>
          <a:prstGeom prst="rect">
            <a:avLst/>
          </a:prstGeom>
        </p:spPr>
      </p:pic>
      <p:pic>
        <p:nvPicPr>
          <p:cNvPr id="6" name="Picture 5">
            <a:extLst>
              <a:ext uri="{FF2B5EF4-FFF2-40B4-BE49-F238E27FC236}">
                <a16:creationId xmlns:a16="http://schemas.microsoft.com/office/drawing/2014/main" id="{CADE26D5-E9A5-FFCA-57F1-20B4770A70A3}"/>
              </a:ext>
            </a:extLst>
          </p:cNvPr>
          <p:cNvPicPr>
            <a:picLocks noChangeAspect="1"/>
          </p:cNvPicPr>
          <p:nvPr/>
        </p:nvPicPr>
        <p:blipFill>
          <a:blip r:embed="rId4"/>
          <a:stretch>
            <a:fillRect/>
          </a:stretch>
        </p:blipFill>
        <p:spPr>
          <a:xfrm>
            <a:off x="1767243" y="2758727"/>
            <a:ext cx="7714286" cy="1485714"/>
          </a:xfrm>
          <a:prstGeom prst="rect">
            <a:avLst/>
          </a:prstGeom>
        </p:spPr>
      </p:pic>
      <p:grpSp>
        <p:nvGrpSpPr>
          <p:cNvPr id="11" name="Group 10">
            <a:extLst>
              <a:ext uri="{FF2B5EF4-FFF2-40B4-BE49-F238E27FC236}">
                <a16:creationId xmlns:a16="http://schemas.microsoft.com/office/drawing/2014/main" id="{93F55A18-9C58-F286-9157-8ECAFE857F90}"/>
              </a:ext>
            </a:extLst>
          </p:cNvPr>
          <p:cNvGrpSpPr/>
          <p:nvPr/>
        </p:nvGrpSpPr>
        <p:grpSpPr>
          <a:xfrm>
            <a:off x="1818668" y="4429032"/>
            <a:ext cx="4552381" cy="1147489"/>
            <a:chOff x="1924995" y="5003190"/>
            <a:chExt cx="4552381" cy="1147489"/>
          </a:xfrm>
        </p:grpSpPr>
        <p:pic>
          <p:nvPicPr>
            <p:cNvPr id="8" name="Picture 7">
              <a:extLst>
                <a:ext uri="{FF2B5EF4-FFF2-40B4-BE49-F238E27FC236}">
                  <a16:creationId xmlns:a16="http://schemas.microsoft.com/office/drawing/2014/main" id="{E6E7EF62-68D2-1381-C082-5B8A2E50DA03}"/>
                </a:ext>
              </a:extLst>
            </p:cNvPr>
            <p:cNvPicPr>
              <a:picLocks noChangeAspect="1"/>
            </p:cNvPicPr>
            <p:nvPr/>
          </p:nvPicPr>
          <p:blipFill>
            <a:blip r:embed="rId5"/>
            <a:stretch>
              <a:fillRect/>
            </a:stretch>
          </p:blipFill>
          <p:spPr>
            <a:xfrm>
              <a:off x="1956894" y="5598298"/>
              <a:ext cx="4514286" cy="552381"/>
            </a:xfrm>
            <a:prstGeom prst="rect">
              <a:avLst/>
            </a:prstGeom>
          </p:spPr>
        </p:pic>
        <p:pic>
          <p:nvPicPr>
            <p:cNvPr id="10" name="Picture 9">
              <a:extLst>
                <a:ext uri="{FF2B5EF4-FFF2-40B4-BE49-F238E27FC236}">
                  <a16:creationId xmlns:a16="http://schemas.microsoft.com/office/drawing/2014/main" id="{BD0F88BE-D507-5335-80D8-75F35FD0F68F}"/>
                </a:ext>
              </a:extLst>
            </p:cNvPr>
            <p:cNvPicPr>
              <a:picLocks noChangeAspect="1"/>
            </p:cNvPicPr>
            <p:nvPr/>
          </p:nvPicPr>
          <p:blipFill>
            <a:blip r:embed="rId6"/>
            <a:stretch>
              <a:fillRect/>
            </a:stretch>
          </p:blipFill>
          <p:spPr>
            <a:xfrm>
              <a:off x="1924995" y="5003190"/>
              <a:ext cx="4552381" cy="590476"/>
            </a:xfrm>
            <a:prstGeom prst="rect">
              <a:avLst/>
            </a:prstGeom>
          </p:spPr>
        </p:pic>
      </p:grpSp>
      <p:pic>
        <p:nvPicPr>
          <p:cNvPr id="13" name="Picture 12">
            <a:extLst>
              <a:ext uri="{FF2B5EF4-FFF2-40B4-BE49-F238E27FC236}">
                <a16:creationId xmlns:a16="http://schemas.microsoft.com/office/drawing/2014/main" id="{E59D3405-6C21-226E-AEC5-63BA9B05CB77}"/>
              </a:ext>
            </a:extLst>
          </p:cNvPr>
          <p:cNvPicPr>
            <a:picLocks noChangeAspect="1"/>
          </p:cNvPicPr>
          <p:nvPr/>
        </p:nvPicPr>
        <p:blipFill>
          <a:blip r:embed="rId7"/>
          <a:stretch>
            <a:fillRect/>
          </a:stretch>
        </p:blipFill>
        <p:spPr>
          <a:xfrm>
            <a:off x="1850567" y="5624368"/>
            <a:ext cx="2685714" cy="247619"/>
          </a:xfrm>
          <a:prstGeom prst="rect">
            <a:avLst/>
          </a:prstGeom>
        </p:spPr>
      </p:pic>
    </p:spTree>
    <p:extLst>
      <p:ext uri="{BB962C8B-B14F-4D97-AF65-F5344CB8AC3E}">
        <p14:creationId xmlns:p14="http://schemas.microsoft.com/office/powerpoint/2010/main" val="2391585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5C6688-9A8F-2B82-FF18-90731F0736D5}"/>
              </a:ext>
            </a:extLst>
          </p:cNvPr>
          <p:cNvSpPr>
            <a:spLocks noGrp="1"/>
          </p:cNvSpPr>
          <p:nvPr>
            <p:ph type="title"/>
          </p:nvPr>
        </p:nvSpPr>
        <p:spPr/>
        <p:txBody>
          <a:bodyPr/>
          <a:lstStyle/>
          <a:p>
            <a:r>
              <a:rPr lang="en-US" dirty="0"/>
              <a:t>Tokenization</a:t>
            </a:r>
            <a:br>
              <a:rPr lang="en-US" dirty="0"/>
            </a:br>
            <a:r>
              <a:rPr lang="en-US" dirty="0"/>
              <a:t>and</a:t>
            </a:r>
            <a:br>
              <a:rPr lang="en-US" dirty="0"/>
            </a:br>
            <a:r>
              <a:rPr lang="en-US" dirty="0"/>
              <a:t>Prediction</a:t>
            </a:r>
          </a:p>
        </p:txBody>
      </p:sp>
      <p:pic>
        <p:nvPicPr>
          <p:cNvPr id="4" name="Picture 3">
            <a:extLst>
              <a:ext uri="{FF2B5EF4-FFF2-40B4-BE49-F238E27FC236}">
                <a16:creationId xmlns:a16="http://schemas.microsoft.com/office/drawing/2014/main" id="{DC9B1505-84DA-A53A-CF96-2285F8F72FCA}"/>
              </a:ext>
            </a:extLst>
          </p:cNvPr>
          <p:cNvPicPr>
            <a:picLocks noChangeAspect="1"/>
          </p:cNvPicPr>
          <p:nvPr/>
        </p:nvPicPr>
        <p:blipFill>
          <a:blip r:embed="rId2"/>
          <a:stretch>
            <a:fillRect/>
          </a:stretch>
        </p:blipFill>
        <p:spPr>
          <a:xfrm>
            <a:off x="4208721" y="0"/>
            <a:ext cx="6858000" cy="6858000"/>
          </a:xfrm>
          <a:prstGeom prst="rect">
            <a:avLst/>
          </a:prstGeom>
        </p:spPr>
      </p:pic>
    </p:spTree>
    <p:extLst>
      <p:ext uri="{BB962C8B-B14F-4D97-AF65-F5344CB8AC3E}">
        <p14:creationId xmlns:p14="http://schemas.microsoft.com/office/powerpoint/2010/main" val="24124751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21096</TotalTime>
  <Words>675</Words>
  <Application>Microsoft Office PowerPoint</Application>
  <PresentationFormat>Widescreen</PresentationFormat>
  <Paragraphs>77</Paragraphs>
  <Slides>19</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__styreneB_5d855b</vt:lpstr>
      <vt:lpstr>Arial</vt:lpstr>
      <vt:lpstr>Calibri</vt:lpstr>
      <vt:lpstr>source-serif-pro</vt:lpstr>
      <vt:lpstr>Tw Cen MT</vt:lpstr>
      <vt:lpstr>Circuit</vt:lpstr>
      <vt:lpstr>Prompt Engineering with Anthropic Claude 3 Opus </vt:lpstr>
      <vt:lpstr>PowerPoint Presentation</vt:lpstr>
      <vt:lpstr>system Instructions</vt:lpstr>
      <vt:lpstr>system Instructions</vt:lpstr>
      <vt:lpstr>PowerPoint Presentation</vt:lpstr>
      <vt:lpstr>Prompting overview</vt:lpstr>
      <vt:lpstr>What is a Prompt?</vt:lpstr>
      <vt:lpstr>Prompt Length &amp; Context Window</vt:lpstr>
      <vt:lpstr>Tokenization and Prediction</vt:lpstr>
      <vt:lpstr>PowerPoint Presentation</vt:lpstr>
      <vt:lpstr>Tokens &amp; Tokenizers</vt:lpstr>
      <vt:lpstr>OpenAI tokenizer</vt:lpstr>
      <vt:lpstr>Vocabulary</vt:lpstr>
      <vt:lpstr>Positioning</vt:lpstr>
      <vt:lpstr>Prediction</vt:lpstr>
      <vt:lpstr>Prediction simplified</vt:lpstr>
      <vt:lpstr>Prediction in action</vt:lpstr>
      <vt:lpstr>What does this have  to do with  prompt design?</vt:lpstr>
      <vt:lpstr>Spelling matters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Anthropic Prompt Library with Claude 3 Opus</dc:title>
  <dc:creator>Zain</dc:creator>
  <cp:lastModifiedBy>Zain Naboulsi</cp:lastModifiedBy>
  <cp:revision>41</cp:revision>
  <dcterms:created xsi:type="dcterms:W3CDTF">2023-10-26T23:38:07Z</dcterms:created>
  <dcterms:modified xsi:type="dcterms:W3CDTF">2024-03-28T01:44:37Z</dcterms:modified>
</cp:coreProperties>
</file>

<file path=docProps/thumbnail.jpeg>
</file>